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23" r:id="rId2"/>
  </p:sldMasterIdLst>
  <p:notesMasterIdLst>
    <p:notesMasterId r:id="rId5"/>
  </p:notesMasterIdLst>
  <p:sldIdLst>
    <p:sldId id="267" r:id="rId3"/>
    <p:sldId id="265" r:id="rId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78"/>
      </p:cViewPr>
      <p:guideLst>
        <p:guide orient="horz" pos="215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2FF3ACC-3A2D-4489-A669-26AB6AFAF5D8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  <a:endParaRPr lang="hr-HR" noProof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397F043-E53B-4DE2-86FB-DE120CBC18CB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40D0B-E157-4D2E-BEC1-64CDACA33C60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5E705-3F99-4DF5-8234-1E7C43B5587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AAE22E-101D-4446-858A-C1E5A69D117C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592EC-11C1-4137-AB62-66B30121304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CEC47D-9B0C-4151-85EB-96E5D1A1DDAD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04A8C-3D5F-4404-B012-F81741A2962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858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0888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04254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6096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04437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06011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5070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6308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9185E5-B21D-42A6-8FD5-7A7C9846CBA7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BC778-73B1-46CB-BB56-EF22403BE73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79038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73025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7659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B2F75B-0461-4A13-9E87-6DB62DBFA340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B607E-4971-4BAC-889D-527BC283D85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2F2A56-B73E-4809-8671-9BA88C07D552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6F4A5-003B-416D-A0FF-970C75FED13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3C6D15-A6D3-43E4-BE40-84B510226045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31CE2-3942-4930-978A-C8B2B722E03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FA470-78C7-4F96-AECA-1546E74017BB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CCD2B-61F5-42B3-9BBB-601CB67FC6B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9EC1C0-ADA1-4FCF-9E70-1C7FB39671FC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9A14F-8699-4871-8C3F-2E1D95B729D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09D170-03FA-46B0-9C9E-206A6A666E1D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D9F13-3FA6-4E6E-AAE8-BB3F2FF48F3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543859-D4C1-467B-B186-227BD14CF725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CF833-1649-4FBB-9DA8-AFB3F9F2A10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FD467EC-6694-45C3-937C-91004E780E8C}" type="datetimeFigureOut">
              <a:rPr lang="sr-Latn-CS"/>
              <a:pPr/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9DDFA9E-F3D9-415D-8276-3D0B16355A8B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308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1.7. RAČUNANJE S POSTOCIMA I PRIMJENA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r>
              <a:rPr lang="hr-HR" dirty="0"/>
              <a:t>Promjena cijene</a:t>
            </a:r>
          </a:p>
        </p:txBody>
      </p:sp>
    </p:spTree>
    <p:extLst>
      <p:ext uri="{BB962C8B-B14F-4D97-AF65-F5344CB8AC3E}">
        <p14:creationId xmlns:p14="http://schemas.microsoft.com/office/powerpoint/2010/main" val="3434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kstniOkvir 1"/>
          <p:cNvSpPr txBox="1">
            <a:spLocks noChangeArrowheads="1"/>
          </p:cNvSpPr>
          <p:nvPr/>
        </p:nvSpPr>
        <p:spPr bwMode="auto">
          <a:xfrm>
            <a:off x="176213" y="293688"/>
            <a:ext cx="82073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dirty="0"/>
              <a:t>Cijena nekog proizvoda je 250 kn. Cijena se prvo poveća za 10 %, a zatim se nova cijena smanji za 10 %. Je li se cijena promijenila? Ako da, je li se smanjila ili povećala? Za koliko posto?</a:t>
            </a:r>
          </a:p>
        </p:txBody>
      </p:sp>
      <p:sp>
        <p:nvSpPr>
          <p:cNvPr id="1030" name="TekstniOkvir 2"/>
          <p:cNvSpPr txBox="1">
            <a:spLocks noChangeArrowheads="1"/>
          </p:cNvSpPr>
          <p:nvPr/>
        </p:nvSpPr>
        <p:spPr bwMode="auto">
          <a:xfrm>
            <a:off x="469900" y="2071534"/>
            <a:ext cx="23617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 dirty="0"/>
              <a:t>c</a:t>
            </a:r>
            <a:r>
              <a:rPr lang="hr-HR" sz="2400" dirty="0"/>
              <a:t> = 250 kn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752475" y="2670022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1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 i="1"/>
              <a:t>=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/>
              <a:t>250 +</a:t>
            </a:r>
            <a:r>
              <a:rPr lang="hr-HR" sz="2400">
                <a:solidFill>
                  <a:srgbClr val="FF0000"/>
                </a:solidFill>
              </a:rPr>
              <a:t> </a:t>
            </a:r>
            <a:r>
              <a:rPr lang="hr-HR" sz="2400">
                <a:solidFill>
                  <a:srgbClr val="0070C0"/>
                </a:solidFill>
              </a:rPr>
              <a:t>10 % · (250)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752475" y="3217709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1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 i="1"/>
              <a:t>= </a:t>
            </a:r>
            <a:r>
              <a:rPr lang="hr-HR" sz="2400"/>
              <a:t>250 + </a:t>
            </a:r>
            <a:r>
              <a:rPr lang="hr-HR" sz="2400">
                <a:solidFill>
                  <a:srgbClr val="0070C0"/>
                </a:solidFill>
              </a:rPr>
              <a:t>0.1 </a:t>
            </a:r>
            <a:r>
              <a:rPr lang="hr-HR" sz="2400">
                <a:solidFill>
                  <a:srgbClr val="0070C0"/>
                </a:solidFill>
                <a:latin typeface="Calibri" pitchFamily="34" charset="0"/>
              </a:rPr>
              <a:t>·</a:t>
            </a:r>
            <a:r>
              <a:rPr lang="hr-HR" sz="2400">
                <a:solidFill>
                  <a:srgbClr val="0070C0"/>
                </a:solidFill>
              </a:rPr>
              <a:t> 250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752475" y="3833659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1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 i="1"/>
              <a:t>= </a:t>
            </a:r>
            <a:r>
              <a:rPr lang="hr-HR" sz="2400"/>
              <a:t>250 + </a:t>
            </a:r>
            <a:r>
              <a:rPr lang="hr-HR" sz="2400">
                <a:solidFill>
                  <a:srgbClr val="0070C0"/>
                </a:solidFill>
              </a:rPr>
              <a:t>25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752475" y="4471834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1</a:t>
            </a:r>
            <a:r>
              <a:rPr lang="hr-HR" sz="2400" i="1">
                <a:solidFill>
                  <a:srgbClr val="FF0000"/>
                </a:solidFill>
              </a:rPr>
              <a:t> = </a:t>
            </a:r>
            <a:r>
              <a:rPr lang="hr-HR" sz="2400">
                <a:solidFill>
                  <a:srgbClr val="FF0000"/>
                </a:solidFill>
              </a:rPr>
              <a:t>275 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5324475" y="2654147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2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 i="1"/>
              <a:t>=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/>
              <a:t>275 –</a:t>
            </a:r>
            <a:r>
              <a:rPr lang="hr-HR" sz="2400">
                <a:solidFill>
                  <a:srgbClr val="FF0000"/>
                </a:solidFill>
              </a:rPr>
              <a:t> </a:t>
            </a:r>
            <a:r>
              <a:rPr lang="hr-HR" sz="2400">
                <a:solidFill>
                  <a:srgbClr val="0070C0"/>
                </a:solidFill>
              </a:rPr>
              <a:t>10 %  · 275</a:t>
            </a: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5324475" y="3201834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2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 i="1"/>
              <a:t>= </a:t>
            </a:r>
            <a:r>
              <a:rPr lang="hr-HR" sz="2400"/>
              <a:t>275 – </a:t>
            </a:r>
            <a:r>
              <a:rPr lang="hr-HR" sz="2400">
                <a:solidFill>
                  <a:srgbClr val="0070C0"/>
                </a:solidFill>
              </a:rPr>
              <a:t>0.1 </a:t>
            </a:r>
            <a:r>
              <a:rPr lang="hr-HR" sz="2400">
                <a:solidFill>
                  <a:srgbClr val="0070C0"/>
                </a:solidFill>
                <a:latin typeface="Calibri" pitchFamily="34" charset="0"/>
              </a:rPr>
              <a:t>·</a:t>
            </a:r>
            <a:r>
              <a:rPr lang="hr-HR" sz="2400">
                <a:solidFill>
                  <a:srgbClr val="0070C0"/>
                </a:solidFill>
              </a:rPr>
              <a:t> 275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5324475" y="3816197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2 </a:t>
            </a:r>
            <a:r>
              <a:rPr lang="hr-HR" sz="2400" i="1"/>
              <a:t>= </a:t>
            </a:r>
            <a:r>
              <a:rPr lang="hr-HR" sz="2400"/>
              <a:t>275 – </a:t>
            </a:r>
            <a:r>
              <a:rPr lang="hr-HR" sz="2400">
                <a:solidFill>
                  <a:srgbClr val="0070C0"/>
                </a:solidFill>
              </a:rPr>
              <a:t>27.5</a:t>
            </a:r>
          </a:p>
        </p:txBody>
      </p:sp>
      <p:sp>
        <p:nvSpPr>
          <p:cNvPr id="13" name="TekstniOkvir 12"/>
          <p:cNvSpPr txBox="1">
            <a:spLocks noChangeArrowheads="1"/>
          </p:cNvSpPr>
          <p:nvPr/>
        </p:nvSpPr>
        <p:spPr bwMode="auto">
          <a:xfrm>
            <a:off x="5324475" y="4454372"/>
            <a:ext cx="3922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</a:t>
            </a:r>
            <a:r>
              <a:rPr lang="hr-HR" sz="2400" i="1" baseline="-25000">
                <a:solidFill>
                  <a:srgbClr val="FF0000"/>
                </a:solidFill>
              </a:rPr>
              <a:t>2</a:t>
            </a:r>
            <a:r>
              <a:rPr lang="hr-HR" sz="2400" i="1">
                <a:solidFill>
                  <a:srgbClr val="FF0000"/>
                </a:solidFill>
              </a:rPr>
              <a:t> = </a:t>
            </a:r>
            <a:r>
              <a:rPr lang="hr-HR" sz="2400">
                <a:solidFill>
                  <a:srgbClr val="FF0000"/>
                </a:solidFill>
              </a:rPr>
              <a:t>247.5 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28234"/>
              </p:ext>
            </p:extLst>
          </p:nvPr>
        </p:nvGraphicFramePr>
        <p:xfrm>
          <a:off x="3248024" y="5535576"/>
          <a:ext cx="2356363" cy="658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523880" imgH="571320" progId="Equation.DSMT4">
                  <p:embed/>
                </p:oleObj>
              </mc:Choice>
              <mc:Fallback>
                <p:oleObj name="Equation" r:id="rId3" imgW="15238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4" y="5535576"/>
                        <a:ext cx="2356363" cy="658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871468"/>
              </p:ext>
            </p:extLst>
          </p:nvPr>
        </p:nvGraphicFramePr>
        <p:xfrm>
          <a:off x="3252788" y="6250923"/>
          <a:ext cx="1142232" cy="365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672840" imgH="266400" progId="Equation.DSMT4">
                  <p:embed/>
                </p:oleObj>
              </mc:Choice>
              <mc:Fallback>
                <p:oleObj name="Equation" r:id="rId5" imgW="67284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6250923"/>
                        <a:ext cx="1142232" cy="3656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kstniOkvir 17"/>
          <p:cNvSpPr txBox="1">
            <a:spLocks noChangeArrowheads="1"/>
          </p:cNvSpPr>
          <p:nvPr/>
        </p:nvSpPr>
        <p:spPr bwMode="auto">
          <a:xfrm>
            <a:off x="4885773" y="6194272"/>
            <a:ext cx="48001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Cijena se smanjila za 1 %.</a:t>
            </a: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944304"/>
              </p:ext>
            </p:extLst>
          </p:nvPr>
        </p:nvGraphicFramePr>
        <p:xfrm>
          <a:off x="2801937" y="5098897"/>
          <a:ext cx="3202754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7" imgW="1803240" imgH="279360" progId="Equation.DSMT4">
                  <p:embed/>
                </p:oleObj>
              </mc:Choice>
              <mc:Fallback>
                <p:oleObj name="Equation" r:id="rId7" imgW="180324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7" y="5098897"/>
                        <a:ext cx="3202754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8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7</Template>
  <TotalTime>706</TotalTime>
  <Words>110</Words>
  <Application>Microsoft Office PowerPoint</Application>
  <PresentationFormat>Prikaz na zaslonu (4:3)</PresentationFormat>
  <Paragraphs>13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Calibri</vt:lpstr>
      <vt:lpstr>Myriad Pro</vt:lpstr>
      <vt:lpstr>Math 7</vt:lpstr>
      <vt:lpstr>1_Theme 5</vt:lpstr>
      <vt:lpstr>Equation</vt:lpstr>
      <vt:lpstr>1.7. RAČUNANJE S POSTOCIMA I PRIMJENA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Zeljka</cp:lastModifiedBy>
  <cp:revision>275</cp:revision>
  <dcterms:created xsi:type="dcterms:W3CDTF">2008-12-12T16:34:49Z</dcterms:created>
  <dcterms:modified xsi:type="dcterms:W3CDTF">2021-01-10T16:02:11Z</dcterms:modified>
</cp:coreProperties>
</file>